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60"/>
  </p:notesMasterIdLst>
  <p:sldIdLst>
    <p:sldId id="256" r:id="rId2"/>
    <p:sldId id="521" r:id="rId3"/>
    <p:sldId id="526" r:id="rId4"/>
    <p:sldId id="527" r:id="rId5"/>
    <p:sldId id="528" r:id="rId6"/>
    <p:sldId id="529" r:id="rId7"/>
    <p:sldId id="566" r:id="rId8"/>
    <p:sldId id="530" r:id="rId9"/>
    <p:sldId id="569" r:id="rId10"/>
    <p:sldId id="572" r:id="rId11"/>
    <p:sldId id="573" r:id="rId12"/>
    <p:sldId id="535" r:id="rId13"/>
    <p:sldId id="536" r:id="rId14"/>
    <p:sldId id="538" r:id="rId15"/>
    <p:sldId id="601" r:id="rId16"/>
    <p:sldId id="602" r:id="rId17"/>
    <p:sldId id="603" r:id="rId18"/>
    <p:sldId id="605" r:id="rId19"/>
    <p:sldId id="606" r:id="rId20"/>
    <p:sldId id="539" r:id="rId21"/>
    <p:sldId id="540" r:id="rId22"/>
    <p:sldId id="555" r:id="rId23"/>
    <p:sldId id="607" r:id="rId24"/>
    <p:sldId id="608" r:id="rId25"/>
    <p:sldId id="556" r:id="rId26"/>
    <p:sldId id="557" r:id="rId27"/>
    <p:sldId id="559" r:id="rId28"/>
    <p:sldId id="560" r:id="rId29"/>
    <p:sldId id="561" r:id="rId30"/>
    <p:sldId id="562" r:id="rId31"/>
    <p:sldId id="563" r:id="rId32"/>
    <p:sldId id="609" r:id="rId33"/>
    <p:sldId id="610" r:id="rId34"/>
    <p:sldId id="550" r:id="rId35"/>
    <p:sldId id="551" r:id="rId36"/>
    <p:sldId id="611" r:id="rId37"/>
    <p:sldId id="614" r:id="rId38"/>
    <p:sldId id="613" r:id="rId39"/>
    <p:sldId id="629" r:id="rId40"/>
    <p:sldId id="618" r:id="rId41"/>
    <p:sldId id="620" r:id="rId42"/>
    <p:sldId id="621" r:id="rId43"/>
    <p:sldId id="622" r:id="rId44"/>
    <p:sldId id="623" r:id="rId45"/>
    <p:sldId id="624" r:id="rId46"/>
    <p:sldId id="625" r:id="rId47"/>
    <p:sldId id="552" r:id="rId48"/>
    <p:sldId id="553" r:id="rId49"/>
    <p:sldId id="576" r:id="rId50"/>
    <p:sldId id="577" r:id="rId51"/>
    <p:sldId id="578" r:id="rId52"/>
    <p:sldId id="579" r:id="rId53"/>
    <p:sldId id="583" r:id="rId54"/>
    <p:sldId id="585" r:id="rId55"/>
    <p:sldId id="588" r:id="rId56"/>
    <p:sldId id="626" r:id="rId57"/>
    <p:sldId id="590" r:id="rId58"/>
    <p:sldId id="591" r:id="rId59"/>
  </p:sldIdLst>
  <p:sldSz cx="9144000" cy="6858000" type="screen4x3"/>
  <p:notesSz cx="6858000" cy="9144000"/>
  <p:embeddedFontLst>
    <p:embeddedFont>
      <p:font typeface="Tahoma" pitchFamily="34" charset="0"/>
      <p:regular r:id="rId61"/>
      <p:bold r:id="rId62"/>
    </p:embeddedFont>
    <p:embeddedFont>
      <p:font typeface="Calibri" pitchFamily="34" charset="0"/>
      <p:regular r:id="rId63"/>
      <p:bold r:id="rId64"/>
      <p:italic r:id="rId65"/>
      <p:boldItalic r:id="rId6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3.fntdata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4.fntdata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2.fntdata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71ABD68-D55A-4B07-A613-E9B4FF86929B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1E98883B-1700-41A6-ADDE-0CEB114CBA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39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0571-CFCD-4033-9BBB-D6BFF690ED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A21D3-B1A5-49E7-BE12-D3117A0ED0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6D672-E15B-4E98-A685-09BB983108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C04A7-6B30-45D3-97F3-A8FB2C0DA2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9E679-80BF-4E5C-940E-0E552E5D0E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BA8FE-95E6-4C1C-AC30-0B6B862AE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11D18-DE28-4C79-9669-3AB11ADEB8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3CEE4-10D2-4D1E-91A0-5060FE5CD6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BAC07-785E-44DC-8959-88A270F42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469E3-AB33-4FD3-A75E-39285397D4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AEB5-20C5-4EF3-96B6-C709186946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F6F38-FFA4-4A14-9421-339CE0A9CB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B4D729E8-8EDB-44B2-A4B6-7F7D04F63C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81" r:id="rId1"/>
    <p:sldLayoutId id="2147484782" r:id="rId2"/>
    <p:sldLayoutId id="2147484771" r:id="rId3"/>
    <p:sldLayoutId id="2147484772" r:id="rId4"/>
    <p:sldLayoutId id="2147484773" r:id="rId5"/>
    <p:sldLayoutId id="2147484774" r:id="rId6"/>
    <p:sldLayoutId id="2147484775" r:id="rId7"/>
    <p:sldLayoutId id="2147484776" r:id="rId8"/>
    <p:sldLayoutId id="2147484777" r:id="rId9"/>
    <p:sldLayoutId id="2147484778" r:id="rId10"/>
    <p:sldLayoutId id="2147484779" r:id="rId11"/>
    <p:sldLayoutId id="2147484780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4191000"/>
            <a:ext cx="6858000" cy="1143000"/>
          </a:xfrm>
        </p:spPr>
        <p:txBody>
          <a:bodyPr/>
          <a:lstStyle/>
          <a:p>
            <a:pPr algn="r"/>
            <a:r>
              <a:rPr lang="en-US" sz="3600" b="1"/>
              <a:t>КОНГЕНИТАЛНЕ АНОМАЛИЈЕ КОД ДЕЦЕ</a:t>
            </a:r>
            <a:br>
              <a:rPr lang="en-US" sz="3600" b="1"/>
            </a:br>
            <a:endParaRPr lang="en-US" altLang="en-US" sz="36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6276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Физикална терапија </a:t>
            </a:r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Примарни циљ физикалне терапија уз примену ортоза, је максимални могући функционални опоравак уз тенденцију ка вертикализацији и ходу. 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664722B-F35D-4C15-9F7A-7F3EE6DB01C6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advTm="13529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Физикална терапија </a:t>
            </a:r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Кинезитерапија</a:t>
            </a:r>
            <a:r>
              <a:rPr lang="ru-RU"/>
              <a:t> обухвата:</a:t>
            </a:r>
          </a:p>
          <a:p>
            <a:r>
              <a:rPr lang="ru-RU"/>
              <a:t>вежбе за очување и повећање обима покрета са циљем превенирања и третирања контрактура,</a:t>
            </a:r>
          </a:p>
          <a:p>
            <a:r>
              <a:rPr lang="ru-RU"/>
              <a:t>вежбе јачања пелвифеморалне мускулатуре, абдоминалне и мишића доњих екстремитета,</a:t>
            </a:r>
          </a:p>
          <a:p>
            <a:r>
              <a:rPr lang="ru-RU"/>
              <a:t>тренинг микције, </a:t>
            </a:r>
          </a:p>
          <a:p>
            <a:r>
              <a:rPr lang="ru-RU"/>
              <a:t>вежбе корекције хода са/без помагала и баланса,</a:t>
            </a:r>
          </a:p>
          <a:p>
            <a:r>
              <a:rPr lang="ru-RU"/>
              <a:t>вежбе за корекцију деформитета доњих екстремитета.  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DAEBF9-2919-4646-8182-B7E07C9F837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 advTm="32099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Функционална процена</a:t>
            </a:r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/>
              <a:t>Инспекција спонтаног држања ДЕ, и осталих делова тела</a:t>
            </a:r>
          </a:p>
          <a:p>
            <a:r>
              <a:rPr lang="en-US"/>
              <a:t>Мере обима покрета (посебно ДЕ)</a:t>
            </a:r>
          </a:p>
          <a:p>
            <a:r>
              <a:rPr lang="en-US"/>
              <a:t>Регистровање деформитета</a:t>
            </a:r>
          </a:p>
          <a:p>
            <a:r>
              <a:rPr lang="en-US"/>
              <a:t>ММТ за ДЕ и ГЕ</a:t>
            </a:r>
          </a:p>
          <a:p>
            <a:r>
              <a:rPr lang="en-US"/>
              <a:t>Мере обима ДЕ</a:t>
            </a:r>
          </a:p>
          <a:p>
            <a:r>
              <a:rPr lang="en-US"/>
              <a:t>Испитивање сензиилитета</a:t>
            </a:r>
          </a:p>
          <a:p>
            <a:r>
              <a:rPr lang="en-US"/>
              <a:t>Процена моторне независности- баланса, транфера и хода</a:t>
            </a:r>
          </a:p>
          <a:p>
            <a:r>
              <a:rPr lang="en-US"/>
              <a:t>Анализа ортоза које дете користи</a:t>
            </a:r>
          </a:p>
          <a:p>
            <a:r>
              <a:rPr lang="en-US"/>
              <a:t>Процена самосталност и АДЖ</a:t>
            </a:r>
          </a:p>
          <a:p>
            <a:r>
              <a:rPr lang="en-US"/>
              <a:t>Процена комуникације</a:t>
            </a:r>
          </a:p>
          <a:p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FA1EF0-9819-4D19-8B06-8E60C6B5F393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 advTm="4434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Физикална терапија </a:t>
            </a:r>
          </a:p>
        </p:txBody>
      </p:sp>
      <p:sp>
        <p:nvSpPr>
          <p:cNvPr id="163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/>
              <a:t>Корекција конгениталних дефомитета (стопала, кукова, кичме): топлотне процедуре, КТХ , лонгете, ортозе</a:t>
            </a:r>
          </a:p>
          <a:p>
            <a:r>
              <a:rPr lang="en-US"/>
              <a:t>Спречавање развоја контрактура и корекција постојећих- корективни положаји, КТХ, ортозе</a:t>
            </a:r>
          </a:p>
          <a:p>
            <a:r>
              <a:rPr lang="en-US"/>
              <a:t>Стимулација ослабљене мускулатуре ДЕ: КТХ,ЕС</a:t>
            </a:r>
          </a:p>
          <a:p>
            <a:r>
              <a:rPr lang="en-US"/>
              <a:t>Јачање мускулатуре ГЕ и трупа:КТХ</a:t>
            </a:r>
          </a:p>
          <a:p>
            <a:r>
              <a:rPr lang="en-US"/>
              <a:t>Обука стајању и ходу помоћу ортоза, сталка, дупка, штака, штапова</a:t>
            </a:r>
          </a:p>
          <a:p>
            <a:r>
              <a:rPr lang="en-US"/>
              <a:t>Спортске активности са елементима такмичења и забавне активности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E3014AC-85A2-4C87-AC11-EC93A8F3C709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 advTm="58685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4114800"/>
            <a:ext cx="6705600" cy="1143000"/>
          </a:xfrm>
        </p:spPr>
        <p:txBody>
          <a:bodyPr/>
          <a:lstStyle/>
          <a:p>
            <a:pPr algn="r">
              <a:defRPr/>
            </a:pPr>
            <a:r>
              <a:rPr lang="sr-Cyrl-RS" sz="4000" b="1" dirty="0">
                <a:solidFill>
                  <a:schemeClr val="bg2">
                    <a:lumMod val="50000"/>
                  </a:schemeClr>
                </a:solidFill>
              </a:rPr>
              <a:t>КОНГЕНИТАЛНИ ТОРТИКОЛИС</a:t>
            </a:r>
            <a:endParaRPr lang="en-US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7485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Тортиколис</a:t>
            </a:r>
          </a:p>
        </p:txBody>
      </p:sp>
      <p:sp>
        <p:nvSpPr>
          <p:cNvPr id="184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Тортиколис је дефомитет кога карактерише бочна нагнутост (инклинација) главе и врата на болесну страну и торзија лица на супротну.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166C32D-9AFE-4214-B098-89A481A4016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 advTm="1174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Тортиколис</a:t>
            </a:r>
          </a:p>
        </p:txBody>
      </p:sp>
      <p:sp>
        <p:nvSpPr>
          <p:cNvPr id="194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Може се јавити као:</a:t>
            </a:r>
          </a:p>
          <a:p>
            <a:pPr>
              <a:lnSpc>
                <a:spcPct val="200000"/>
              </a:lnSpc>
            </a:pPr>
            <a:r>
              <a:rPr lang="en-US" b="1"/>
              <a:t>1. примарни – конгентитални тортиколис</a:t>
            </a:r>
          </a:p>
          <a:p>
            <a:pPr>
              <a:lnSpc>
                <a:spcPct val="200000"/>
              </a:lnSpc>
            </a:pPr>
            <a:r>
              <a:rPr lang="en-US" b="1"/>
              <a:t>2. секундарни стечени тортиколис.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16C925E-4BE6-422E-8008-FF8291EAB820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  <p:transition advTm="10807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Тортиколис</a:t>
            </a:r>
          </a:p>
        </p:txBody>
      </p:sp>
      <p:sp>
        <p:nvSpPr>
          <p:cNvPr id="204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Конгенитални тортиколис манифестује се на рођењу, а настаје као последица:</a:t>
            </a:r>
          </a:p>
          <a:p>
            <a:r>
              <a:rPr lang="en-US"/>
              <a:t>1. малпозиције (погрешан положај уплода у материци у последњим недељама трудноће)</a:t>
            </a:r>
          </a:p>
          <a:p>
            <a:r>
              <a:rPr lang="en-US"/>
              <a:t>2. аномалије коштаног система врата (струкурални тортиколис) – срашћивање атласа и аксиса, или акиса и окципиталне кости, хемивертебр, краниофациоцервикална дисплазија.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F50733-C6B6-457A-9D4D-AB5381235C29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  <p:transition advTm="29163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Тортиколис </a:t>
            </a:r>
          </a:p>
        </p:txBody>
      </p:sp>
      <p:sp>
        <p:nvSpPr>
          <p:cNvPr id="215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7086600" cy="4114800"/>
          </a:xfrm>
        </p:spPr>
        <p:txBody>
          <a:bodyPr/>
          <a:lstStyle/>
          <a:p>
            <a:r>
              <a:rPr lang="ru-RU"/>
              <a:t>Ако се ради о урођеном тортиколису педијатар у породилшту ће ово уписати у отпусну листу са препоруком родитељима са се одмах по изласку из болнице обрате физијатру.</a:t>
            </a:r>
          </a:p>
          <a:p>
            <a:endParaRPr lang="ru-RU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2BA8F58-E4DF-41B7-86D3-C8365230D257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  <p:transition advTm="3096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Тортиколис</a:t>
            </a:r>
            <a:r>
              <a:rPr lang="en-US"/>
              <a:t> </a:t>
            </a:r>
          </a:p>
        </p:txBody>
      </p:sp>
      <p:sp>
        <p:nvSpPr>
          <p:cNvPr id="225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Друга могућност настанка тортиколиса је порођајна траума. </a:t>
            </a:r>
          </a:p>
          <a:p>
            <a:r>
              <a:rPr lang="ru-RU"/>
              <a:t>До истезања мишића врата може да дође ако бебина глава пребрзо изађе, или преспоро па је неопходно њено извлачење и врло често када се прво рађа карлица па тек онда глава. </a:t>
            </a:r>
          </a:p>
          <a:p>
            <a:r>
              <a:rPr lang="ru-RU"/>
              <a:t>Тада долази до пуцања мишићних влакана због превеликог истезања мишића врата што се не види одмах. </a:t>
            </a:r>
          </a:p>
          <a:p>
            <a:r>
              <a:rPr lang="ru-RU"/>
              <a:t>Последица је хематом (отеклина) унутар мишића који се створи углавном у трећој недељи бебиног живота и може да се види и опипа на врату.</a:t>
            </a:r>
            <a:endParaRPr lang="en-US"/>
          </a:p>
          <a:p>
            <a:endParaRPr 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772BDD4-7D15-4E1F-8088-91D7A9B93961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 advTm="4752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3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1676400" y="4191000"/>
            <a:ext cx="6400800" cy="1033463"/>
          </a:xfrm>
        </p:spPr>
        <p:txBody>
          <a:bodyPr/>
          <a:lstStyle/>
          <a:p>
            <a:pPr algn="r"/>
            <a:r>
              <a:rPr lang="en-US" sz="4000" b="1"/>
              <a:t>СПИНА БИФИДА</a:t>
            </a:r>
          </a:p>
        </p:txBody>
      </p:sp>
    </p:spTree>
  </p:cSld>
  <p:clrMapOvr>
    <a:masterClrMapping/>
  </p:clrMapOvr>
  <p:transition advTm="9516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Тортиколис </a:t>
            </a:r>
          </a:p>
        </p:txBody>
      </p:sp>
      <p:sp>
        <p:nvSpPr>
          <p:cNvPr id="235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Деф. Ради се о скраћеном мишићу на једној страни врата што доводи до нагињања главе на исту страну и окретања лица на супротну.</a:t>
            </a:r>
          </a:p>
          <a:p>
            <a:r>
              <a:rPr lang="ru-RU"/>
              <a:t>Урођени тортиколис настаје као последица </a:t>
            </a:r>
            <a:r>
              <a:rPr lang="en-US" u="sng"/>
              <a:t>положаја бебе у стомаку </a:t>
            </a:r>
            <a:r>
              <a:rPr lang="en-US"/>
              <a:t>у последњим месецима трудноће. </a:t>
            </a:r>
          </a:p>
          <a:p>
            <a:pPr>
              <a:buFont typeface="Wingdings" pitchFamily="2" charset="2"/>
              <a:buNone/>
            </a:pPr>
            <a:r>
              <a:rPr lang="ru-RU"/>
              <a:t> </a:t>
            </a:r>
          </a:p>
          <a:p>
            <a:endParaRPr 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D4C274-970C-48DF-A534-BA926B93992A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  <p:transition advTm="20468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Основни знаци урођеног тортиколиса</a:t>
            </a:r>
          </a:p>
        </p:txBody>
      </p:sp>
      <p:sp>
        <p:nvSpPr>
          <p:cNvPr id="204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8163">
              <a:buFont typeface="Wingdings" pitchFamily="2" charset="2"/>
              <a:buChar char="q"/>
              <a:defRPr/>
            </a:pPr>
            <a:r>
              <a:rPr lang="en-US" dirty="0" err="1"/>
              <a:t>асиметрија</a:t>
            </a:r>
            <a:r>
              <a:rPr lang="en-US" dirty="0"/>
              <a:t> </a:t>
            </a:r>
            <a:r>
              <a:rPr lang="en-US" dirty="0" err="1"/>
              <a:t>лица</a:t>
            </a:r>
            <a:r>
              <a:rPr lang="en-US" dirty="0"/>
              <a:t> и </a:t>
            </a:r>
            <a:r>
              <a:rPr lang="sr-Cyrl-RS" dirty="0"/>
              <a:t>лобање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хипотрофијом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захваћеној</a:t>
            </a:r>
            <a:r>
              <a:rPr lang="en-US" dirty="0"/>
              <a:t> </a:t>
            </a:r>
            <a:r>
              <a:rPr lang="en-US" dirty="0" err="1"/>
              <a:t>страни,што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најчеш</a:t>
            </a:r>
            <a:r>
              <a:rPr lang="sr-Cyrl-RS" dirty="0"/>
              <a:t>ћ</a:t>
            </a:r>
            <a:r>
              <a:rPr lang="en-US" dirty="0"/>
              <a:t>е </a:t>
            </a:r>
            <a:r>
              <a:rPr lang="en-US" dirty="0" err="1"/>
              <a:t>присутно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самом</a:t>
            </a:r>
            <a:r>
              <a:rPr lang="en-US" dirty="0"/>
              <a:t> </a:t>
            </a:r>
            <a:r>
              <a:rPr lang="en-US" dirty="0" err="1"/>
              <a:t>рођењу</a:t>
            </a:r>
            <a:r>
              <a:rPr lang="sr-Cyrl-RS" dirty="0"/>
              <a:t>,</a:t>
            </a:r>
          </a:p>
          <a:p>
            <a:pPr marL="538163">
              <a:buFont typeface="Wingdings" pitchFamily="2" charset="2"/>
              <a:buChar char="q"/>
              <a:defRPr/>
            </a:pPr>
            <a:r>
              <a:rPr lang="en-US" dirty="0" err="1"/>
              <a:t>безболан</a:t>
            </a:r>
            <a:r>
              <a:rPr lang="en-US" dirty="0"/>
              <a:t> </a:t>
            </a:r>
            <a:r>
              <a:rPr lang="en-US" dirty="0" err="1"/>
              <a:t>тумефакт</a:t>
            </a:r>
            <a:r>
              <a:rPr lang="en-US" dirty="0"/>
              <a:t> </a:t>
            </a:r>
            <a:r>
              <a:rPr lang="en-US" dirty="0" err="1"/>
              <a:t>величине</a:t>
            </a:r>
            <a:r>
              <a:rPr lang="en-US" dirty="0"/>
              <a:t> </a:t>
            </a:r>
            <a:r>
              <a:rPr lang="en-US" dirty="0" err="1"/>
              <a:t>лешника</a:t>
            </a:r>
            <a:r>
              <a:rPr lang="en-US" dirty="0"/>
              <a:t> у </a:t>
            </a:r>
            <a:r>
              <a:rPr lang="en-US" dirty="0" err="1"/>
              <a:t>доњој</a:t>
            </a:r>
            <a:r>
              <a:rPr lang="en-US" dirty="0"/>
              <a:t> </a:t>
            </a:r>
            <a:r>
              <a:rPr lang="en-US" dirty="0" err="1"/>
              <a:t>половини</a:t>
            </a:r>
            <a:r>
              <a:rPr lang="en-US" dirty="0"/>
              <a:t> </a:t>
            </a:r>
            <a:r>
              <a:rPr lang="en-US" dirty="0" err="1"/>
              <a:t>m.sternocleidomastoideusa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јавља</a:t>
            </a:r>
            <a:r>
              <a:rPr lang="en-US" dirty="0"/>
              <a:t> </a:t>
            </a:r>
            <a:r>
              <a:rPr lang="en-US" dirty="0" err="1"/>
              <a:t>обично</a:t>
            </a:r>
            <a:r>
              <a:rPr lang="en-US" dirty="0"/>
              <a:t> </a:t>
            </a:r>
            <a:r>
              <a:rPr lang="en-US" dirty="0" err="1"/>
              <a:t>око</a:t>
            </a:r>
            <a:r>
              <a:rPr lang="en-US" dirty="0"/>
              <a:t> 2.недеље,а </a:t>
            </a:r>
            <a:r>
              <a:rPr lang="en-US" dirty="0" err="1"/>
              <a:t>спонтано</a:t>
            </a:r>
            <a:r>
              <a:rPr lang="en-US" dirty="0"/>
              <a:t> </a:t>
            </a:r>
            <a:r>
              <a:rPr lang="en-US" dirty="0" err="1"/>
              <a:t>ишчезава</a:t>
            </a:r>
            <a:r>
              <a:rPr lang="en-US" dirty="0"/>
              <a:t> </a:t>
            </a:r>
            <a:r>
              <a:rPr lang="en-US" dirty="0" err="1"/>
              <a:t>после</a:t>
            </a:r>
            <a:r>
              <a:rPr lang="sr-Cyrl-RS" dirty="0"/>
              <a:t> </a:t>
            </a:r>
            <a:r>
              <a:rPr lang="en-US" dirty="0"/>
              <a:t>2.</a:t>
            </a:r>
            <a:r>
              <a:rPr lang="sr-Cyrl-RS" dirty="0"/>
              <a:t> </a:t>
            </a:r>
            <a:r>
              <a:rPr lang="en-US" dirty="0" err="1"/>
              <a:t>месеца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рођењу</a:t>
            </a:r>
            <a:r>
              <a:rPr lang="sr-Cyrl-RS" dirty="0"/>
              <a:t>,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6ABC94-E096-4419-940C-C3770567A48A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  <p:transition advTm="3217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Основни знаци урођеног тортиколиса</a:t>
            </a:r>
            <a:endParaRPr lang="en-US" sz="36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8163">
              <a:buFont typeface="Wingdings" pitchFamily="2" charset="2"/>
              <a:buChar char="q"/>
              <a:defRPr/>
            </a:pPr>
            <a:r>
              <a:rPr lang="en-US" dirty="0" err="1"/>
              <a:t>врпчасто</a:t>
            </a:r>
            <a:r>
              <a:rPr lang="en-US" dirty="0"/>
              <a:t> </a:t>
            </a:r>
            <a:r>
              <a:rPr lang="en-US" dirty="0" err="1"/>
              <a:t>скраћење</a:t>
            </a:r>
            <a:r>
              <a:rPr lang="en-US" dirty="0"/>
              <a:t> и </a:t>
            </a:r>
            <a:r>
              <a:rPr lang="en-US" dirty="0" err="1"/>
              <a:t>затегнутост</a:t>
            </a:r>
            <a:r>
              <a:rPr lang="en-US" dirty="0"/>
              <a:t> </a:t>
            </a:r>
            <a:r>
              <a:rPr lang="en-US" dirty="0" err="1"/>
              <a:t>m.sternocleidomastoideusa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настаје</a:t>
            </a:r>
            <a:r>
              <a:rPr lang="en-US" dirty="0"/>
              <a:t> </a:t>
            </a:r>
            <a:r>
              <a:rPr lang="en-US" dirty="0" err="1"/>
              <a:t>касније</a:t>
            </a:r>
            <a:r>
              <a:rPr lang="en-US" dirty="0"/>
              <a:t> и </a:t>
            </a:r>
            <a:r>
              <a:rPr lang="en-US" dirty="0" err="1"/>
              <a:t>нагнутост</a:t>
            </a:r>
            <a:r>
              <a:rPr lang="en-US" dirty="0"/>
              <a:t> </a:t>
            </a:r>
            <a:r>
              <a:rPr lang="en-US" dirty="0" err="1"/>
              <a:t>главе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оболелу</a:t>
            </a:r>
            <a:r>
              <a:rPr lang="en-US" dirty="0"/>
              <a:t> </a:t>
            </a:r>
            <a:r>
              <a:rPr lang="en-US" dirty="0" err="1"/>
              <a:t>страну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потиљком</a:t>
            </a:r>
            <a:r>
              <a:rPr lang="en-US" dirty="0"/>
              <a:t> </a:t>
            </a:r>
            <a:r>
              <a:rPr lang="en-US" dirty="0" err="1"/>
              <a:t>према</a:t>
            </a:r>
            <a:r>
              <a:rPr lang="en-US" dirty="0"/>
              <a:t> </a:t>
            </a:r>
            <a:r>
              <a:rPr lang="en-US" dirty="0" err="1"/>
              <a:t>рамену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захваћеној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, а </a:t>
            </a:r>
            <a:r>
              <a:rPr lang="en-US" dirty="0" err="1"/>
              <a:t>лице</a:t>
            </a:r>
            <a:r>
              <a:rPr lang="en-US" dirty="0"/>
              <a:t> </a:t>
            </a:r>
            <a:r>
              <a:rPr lang="en-US" dirty="0" err="1"/>
              <a:t>окренуто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горе</a:t>
            </a:r>
            <a:r>
              <a:rPr lang="en-US" dirty="0"/>
              <a:t> и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супротну</a:t>
            </a:r>
            <a:r>
              <a:rPr lang="en-US" dirty="0"/>
              <a:t> </a:t>
            </a:r>
            <a:r>
              <a:rPr lang="en-US" dirty="0" err="1"/>
              <a:t>страну</a:t>
            </a:r>
            <a:r>
              <a:rPr lang="en-US" dirty="0"/>
              <a:t>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F2EE10-9D7A-41BF-9E4B-DA1D8EF697F0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  <p:transition advTm="15825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Функционална процена</a:t>
            </a:r>
          </a:p>
        </p:txBody>
      </p:sp>
      <p:sp>
        <p:nvSpPr>
          <p:cNvPr id="266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1. АНАЛИЗА ДРЖАЊА: преглед се врши када је беба у положају на лежима, по правилу глава је нагнута на страну оштећеног мишића и ротирана на супротну. Процена фацијалне асиметрије: образ може бити хипотрофичан у односу на здраву страну, отвор ока ужи, растојање између обрва и косе краће.</a:t>
            </a:r>
          </a:p>
          <a:p>
            <a:r>
              <a:rPr lang="en-US"/>
              <a:t>2. Провера форме и структуре СЦМ мишића – инспекцијом и палапацијом се врши, посебно ако постији тумефакт.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97A621B-9B2A-435D-BEFF-89B884BA61D1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 advTm="5074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Функционална процена</a:t>
            </a:r>
            <a:endParaRPr lang="en-US" sz="3200"/>
          </a:p>
        </p:txBody>
      </p:sp>
      <p:sp>
        <p:nvSpPr>
          <p:cNvPr id="276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3. Процена активних покрета – процена активне ротације главе и врата ка оштећеном мишићу врши се путем визуелне, звучне и тактилне стимулације.</a:t>
            </a:r>
          </a:p>
          <a:p>
            <a:r>
              <a:rPr lang="en-US"/>
              <a:t>4. Процена пасивних покрета – не изражава се у степенима, већ се описује као могућност да ушна шкољка додирне раме са исте стране при бочном савијању и да брада допре до средине рамена супротне стране при ротацији.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D93959-624B-464E-8600-AE701A7FBCCB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  <p:transition advTm="43457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 </a:t>
            </a:r>
          </a:p>
        </p:txBody>
      </p:sp>
      <p:sp>
        <p:nvSpPr>
          <p:cNvPr id="286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0070C0"/>
                </a:solidFill>
              </a:rPr>
              <a:t>Кинезитерапија (пасивне вежбе, јачање и истезање)</a:t>
            </a:r>
          </a:p>
          <a:p>
            <a:r>
              <a:rPr lang="en-US">
                <a:solidFill>
                  <a:srgbClr val="0070C0"/>
                </a:solidFill>
              </a:rPr>
              <a:t>Позиционирање главе</a:t>
            </a:r>
          </a:p>
          <a:p>
            <a:r>
              <a:rPr lang="en-US"/>
              <a:t>Термотерапија: Парафин</a:t>
            </a:r>
          </a:p>
          <a:p>
            <a:r>
              <a:rPr lang="en-US"/>
              <a:t>Електротерапија: Електрофореза калијум-јодида.</a:t>
            </a:r>
          </a:p>
          <a:p>
            <a:endParaRPr lang="en-US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49D2CB-039C-4C66-95E0-E1DD7D77F5EB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  <p:transition advTm="36447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Кинезитерапија </a:t>
            </a:r>
          </a:p>
        </p:txBody>
      </p:sp>
      <p:sp>
        <p:nvSpPr>
          <p:cNvPr id="296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/>
              <a:t>Класични концепт савлађивања контрактура</a:t>
            </a:r>
            <a:r>
              <a:rPr lang="en-US"/>
              <a:t> – </a:t>
            </a:r>
            <a:r>
              <a:rPr lang="en-US" sz="1800"/>
              <a:t>истезање m. sternocleidomastoideusa 20секунди, релаксација, стимулација супротног m. sternocleidomastoideusa</a:t>
            </a:r>
          </a:p>
          <a:p>
            <a:endParaRPr lang="en-US"/>
          </a:p>
          <a:p>
            <a:r>
              <a:rPr lang="en-US" b="1" u="sng"/>
              <a:t>Методе развојне кинезиологије</a:t>
            </a:r>
            <a:r>
              <a:rPr lang="en-US" b="1"/>
              <a:t> </a:t>
            </a:r>
            <a:r>
              <a:rPr lang="en-US"/>
              <a:t>– </a:t>
            </a:r>
          </a:p>
          <a:p>
            <a:r>
              <a:rPr lang="en-US"/>
              <a:t>у првом месецу дете на глас мајке или јак звучни сигнал окреће главу</a:t>
            </a:r>
          </a:p>
          <a:p>
            <a:r>
              <a:rPr lang="en-US"/>
              <a:t>Стимулација окретања по Војти – активно истезање m. sternocleidomastoideusa</a:t>
            </a:r>
          </a:p>
          <a:p>
            <a:endParaRPr 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5C3AD1-82AC-466F-96F5-331F4027343B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  <p:transition advTm="35878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Кинезитерапија </a:t>
            </a:r>
          </a:p>
        </p:txBody>
      </p:sp>
      <p:sp>
        <p:nvSpPr>
          <p:cNvPr id="307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7467600" cy="2057400"/>
          </a:xfrm>
        </p:spPr>
        <p:txBody>
          <a:bodyPr/>
          <a:lstStyle/>
          <a:p>
            <a:r>
              <a:rPr lang="en-US" b="1"/>
              <a:t>Пасивне вежбе</a:t>
            </a:r>
            <a:r>
              <a:rPr lang="en-US"/>
              <a:t> - терапеут или родитељ истеже скраћени мишић тако што нагиње главу на супротну страну. Беба лежи на боку,руком фиксирати раме и нагнути главу до другог рамена.</a:t>
            </a:r>
          </a:p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271C47D-A74E-4B9C-8FC1-B6504F7539EC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</p:cSld>
  <p:clrMapOvr>
    <a:masterClrMapping/>
  </p:clrMapOvr>
  <p:transition advTm="19309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Кинезитерапија </a:t>
            </a:r>
            <a:endParaRPr lang="en-US" sz="3600"/>
          </a:p>
        </p:txBody>
      </p:sp>
      <p:sp>
        <p:nvSpPr>
          <p:cNvPr id="317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 b="1"/>
              <a:t>Друга пасивна вежба </a:t>
            </a:r>
            <a:r>
              <a:rPr lang="en-US"/>
              <a:t>је окретање лица на исту страну на којој је скраћени мишић </a:t>
            </a:r>
          </a:p>
          <a:p>
            <a:r>
              <a:rPr lang="en-US"/>
              <a:t>Изводи се у положају на стомаку,тако што се једном руком фиксира раме, а другом спусти глава тако да брада иде ка рамену. Ово је положај у ком беба може и да спава што значи да се све време скраћени мишић истеже.</a:t>
            </a:r>
          </a:p>
          <a:p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C263F7A-DFF8-48B9-AEFB-78B172FD842B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</p:cSld>
  <p:clrMapOvr>
    <a:masterClrMapping/>
  </p:clrMapOvr>
  <p:transition advTm="23424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Кинезитерапија </a:t>
            </a:r>
            <a:endParaRPr lang="en-US" sz="3600"/>
          </a:p>
        </p:txBody>
      </p:sp>
      <p:sp>
        <p:nvSpPr>
          <p:cNvPr id="327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4267200" cy="4114800"/>
          </a:xfrm>
        </p:spPr>
        <p:txBody>
          <a:bodyPr/>
          <a:lstStyle/>
          <a:p>
            <a:r>
              <a:rPr lang="en-US"/>
              <a:t>Поред пасивног истезања неопходно је да беба </a:t>
            </a:r>
            <a:r>
              <a:rPr lang="en-US" b="1"/>
              <a:t>активно јача другу страну врата </a:t>
            </a:r>
            <a:r>
              <a:rPr lang="en-US"/>
              <a:t>уз нашу помоћ. </a:t>
            </a:r>
          </a:p>
          <a:p>
            <a:r>
              <a:rPr lang="en-US"/>
              <a:t>У положају на боку она треба да подигне главу </a:t>
            </a:r>
          </a:p>
          <a:p>
            <a:endParaRPr lang="en-US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3C46F3E-4D9D-40BB-A3D8-0D5395CA3A56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</p:cSld>
  <p:clrMapOvr>
    <a:masterClrMapping/>
  </p:clrMapOvr>
  <p:transition advTm="13336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СПИНА БИФИДА</a:t>
            </a:r>
          </a:p>
        </p:txBody>
      </p:sp>
      <p:sp>
        <p:nvSpPr>
          <p:cNvPr id="61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Развојни дефект кичменог стуба и кичмене мождине настао у првим недељама гестације.</a:t>
            </a:r>
          </a:p>
          <a:p>
            <a:r>
              <a:rPr lang="en-US"/>
              <a:t>Спада у групу мијелодисплазија</a:t>
            </a:r>
          </a:p>
          <a:p>
            <a:r>
              <a:rPr lang="en-US"/>
              <a:t>Непознате етилогије</a:t>
            </a:r>
          </a:p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BF241B0-7C67-4D3C-939C-FF108C61C669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14352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Кинезитерапија </a:t>
            </a:r>
            <a:endParaRPr lang="en-US" sz="3600"/>
          </a:p>
        </p:txBody>
      </p:sp>
      <p:sp>
        <p:nvSpPr>
          <p:cNvPr id="337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Лежећи положај на стомаку са ослонцем на рукама омогућава подизање главе и горњег дела тела што јача мишиће врата и леђа. </a:t>
            </a:r>
          </a:p>
          <a:p>
            <a:r>
              <a:rPr lang="en-US"/>
              <a:t>Док беба лежи на стомаку, показујте јој омиљену играчку и наводите је да окреће главу на страну на којој је скраћени мишић.</a:t>
            </a:r>
          </a:p>
          <a:p>
            <a:endParaRPr lang="en-US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6F45CB-92CC-40D8-931D-18BB685812E4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</p:cSld>
  <p:clrMapOvr>
    <a:masterClrMapping/>
  </p:clrMapOvr>
  <p:transition advTm="19248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Кинезитерапија </a:t>
            </a:r>
            <a:endParaRPr lang="en-US" sz="3600"/>
          </a:p>
        </p:txBody>
      </p:sp>
      <p:sp>
        <p:nvSpPr>
          <p:cNvPr id="348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Ако се успостави пуна покретљивост главе,што значи да дете може да нагне главу и да окрене лице брадом према рамену исто на обе стране и ако је глава право у продужетку кичменог стуба када дете прохода, може се сматрати да је корекција успешна.</a:t>
            </a:r>
          </a:p>
          <a:p>
            <a:endParaRPr lang="en-US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5257072-B7BA-4A65-AF3F-B287B497A7F6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</p:cSld>
  <p:clrMapOvr>
    <a:masterClrMapping/>
  </p:clrMapOvr>
  <p:transition advTm="21615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Термотерапија</a:t>
            </a:r>
            <a:r>
              <a:rPr lang="en-US"/>
              <a:t> </a:t>
            </a:r>
          </a:p>
        </p:txBody>
      </p:sp>
      <p:sp>
        <p:nvSpPr>
          <p:cNvPr id="358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Најчешће се користи парафинотерапија.</a:t>
            </a:r>
          </a:p>
          <a:p>
            <a:r>
              <a:rPr lang="en-US"/>
              <a:t>Трајање апликације је 20- 30 минута.</a:t>
            </a:r>
          </a:p>
          <a:p>
            <a:r>
              <a:rPr lang="en-US"/>
              <a:t>Најчешће се започиње са парафинотх у 3 недељи живота, серије 3-4 недеље, након тога пауза 3 недеље.</a:t>
            </a:r>
          </a:p>
          <a:p>
            <a:r>
              <a:rPr lang="en-US"/>
              <a:t>Прве 3 недеље може да се користе топла, влажна компреса.</a:t>
            </a:r>
          </a:p>
          <a:p>
            <a:r>
              <a:rPr lang="en-US"/>
              <a:t>Парафинотх: побољшава циркулацију и метаболизам, смањује бол, повећава пластицитет скраћеног ткива.</a:t>
            </a:r>
          </a:p>
          <a:p>
            <a:r>
              <a:rPr lang="en-US"/>
              <a:t>Уводна терапија у ктх.</a:t>
            </a:r>
          </a:p>
          <a:p>
            <a:endParaRPr 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D8377C7-86BC-4DA8-9AAB-21726D122364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</p:cSld>
  <p:clrMapOvr>
    <a:masterClrMapping/>
  </p:clrMapOvr>
  <p:transition advTm="49308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Електротерапија</a:t>
            </a:r>
            <a:r>
              <a:rPr lang="en-US"/>
              <a:t> </a:t>
            </a:r>
          </a:p>
        </p:txBody>
      </p:sp>
      <p:sp>
        <p:nvSpPr>
          <p:cNvPr id="368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Најчешће се користи ЕФ КЈ због свог фибринолитичког и антискелерозантног дејтва (убрзава ресопцију хематома и спречава развој фиброзе).</a:t>
            </a:r>
          </a:p>
          <a:p>
            <a:r>
              <a:rPr lang="en-US"/>
              <a:t>Трајање апликације је 20 мин, 10-15 дана.</a:t>
            </a:r>
          </a:p>
          <a:p>
            <a:r>
              <a:rPr lang="en-US"/>
              <a:t>После паузе од 2-3 недеље, може се поновити.</a:t>
            </a:r>
          </a:p>
          <a:p>
            <a:r>
              <a:rPr lang="en-US"/>
              <a:t>Са електротерапијом се може започети када беба напуни 3 недеље живота. 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DE9CB59-5F7D-4F38-B83F-C1D110505BC4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</p:cSld>
  <p:clrMapOvr>
    <a:masterClrMapping/>
  </p:clrMapOvr>
  <p:transition advTm="4374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1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sz="3600" b="1"/>
              <a:t>КОНГЕНИТАЛНИ ПЕС ЕКВИНОВАРУС</a:t>
            </a:r>
          </a:p>
        </p:txBody>
      </p:sp>
    </p:spTree>
  </p:cSld>
  <p:clrMapOvr>
    <a:masterClrMapping/>
  </p:clrMapOvr>
  <p:transition advTm="7535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/>
              <a:t>УРОЂЕНО КРИВО СТОПАЛО – PES EQUINOVARUS CONGENITUS</a:t>
            </a:r>
            <a:endParaRPr lang="en-US" sz="2400"/>
          </a:p>
        </p:txBody>
      </p:sp>
      <p:sp>
        <p:nvSpPr>
          <p:cNvPr id="389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Урођ</a:t>
            </a:r>
            <a:r>
              <a:rPr lang="sr-Latn-CS"/>
              <a:t>e</a:t>
            </a:r>
            <a:r>
              <a:rPr lang="en-US"/>
              <a:t>но криво стопало је функционални или струкурални дефомитет настао током интраутериног развоја.</a:t>
            </a:r>
          </a:p>
          <a:p>
            <a:r>
              <a:rPr lang="en-US" u="sng"/>
              <a:t>Чине га више компоненти</a:t>
            </a:r>
            <a:r>
              <a:rPr lang="en-US"/>
              <a:t>: </a:t>
            </a:r>
          </a:p>
          <a:p>
            <a:r>
              <a:rPr lang="en-US"/>
              <a:t>1</a:t>
            </a:r>
            <a:r>
              <a:rPr lang="ru-RU"/>
              <a:t>. </a:t>
            </a:r>
            <a:r>
              <a:rPr lang="en-US"/>
              <a:t>Equinus </a:t>
            </a:r>
            <a:r>
              <a:rPr lang="ru-RU"/>
              <a:t>(стопало је оборено наниже)</a:t>
            </a:r>
          </a:p>
          <a:p>
            <a:r>
              <a:rPr lang="ru-RU"/>
              <a:t>2. </a:t>
            </a:r>
            <a:r>
              <a:rPr lang="en-US"/>
              <a:t>Varus </a:t>
            </a:r>
            <a:r>
              <a:rPr lang="ru-RU"/>
              <a:t>(табан стопала је окренут ка другом стопалу)</a:t>
            </a:r>
          </a:p>
          <a:p>
            <a:r>
              <a:rPr lang="ru-RU"/>
              <a:t>3. </a:t>
            </a:r>
            <a:r>
              <a:rPr lang="en-US"/>
              <a:t>Adduktus </a:t>
            </a:r>
            <a:r>
              <a:rPr lang="ru-RU"/>
              <a:t>(предњи део стопала је уврнут ка унутра)</a:t>
            </a:r>
          </a:p>
          <a:p>
            <a:r>
              <a:rPr lang="ru-RU"/>
              <a:t>4. </a:t>
            </a:r>
            <a:r>
              <a:rPr lang="en-US"/>
              <a:t>Excavatus </a:t>
            </a:r>
            <a:r>
              <a:rPr lang="ru-RU"/>
              <a:t>(повишен свод стопала)</a:t>
            </a: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D8D154F-F4AA-4B5F-90B3-D281D53E1689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</p:cSld>
  <p:clrMapOvr>
    <a:masterClrMapping/>
  </p:clrMapOvr>
  <p:transition advTm="35614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УРОЂЕНО КРИВО СТОПАЛО – PES EQUINOVARUS CONGENITUS</a:t>
            </a:r>
            <a:endParaRPr lang="en-US" sz="2800"/>
          </a:p>
        </p:txBody>
      </p:sp>
      <p:sp>
        <p:nvSpPr>
          <p:cNvPr id="399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</a:t>
            </a:r>
            <a:r>
              <a:rPr lang="ru-RU"/>
              <a:t>ајчешћи урођен деформитет стопала.</a:t>
            </a:r>
            <a:endParaRPr lang="sr-Latn-CS"/>
          </a:p>
          <a:p>
            <a:r>
              <a:rPr lang="ru-RU"/>
              <a:t>2х се чешће јавља код дечака него девојчица.</a:t>
            </a:r>
          </a:p>
          <a:p>
            <a:r>
              <a:rPr lang="ru-RU"/>
              <a:t>Може бити наследна. </a:t>
            </a:r>
          </a:p>
          <a:p>
            <a:r>
              <a:rPr lang="ru-RU"/>
              <a:t>Чешће је последица вирусне инфекције мајке током трудноће, мале количине амнионске течности или скученог простора у материци код близаначке трудноће.</a:t>
            </a:r>
            <a:endParaRPr 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73D1C3-9074-41F2-A19E-EEE8216AC9D4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</p:cSld>
  <p:clrMapOvr>
    <a:masterClrMapping/>
  </p:clrMapOvr>
  <p:transition advTm="35259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Етилошки урођени ПЕВС може бити:</a:t>
            </a:r>
          </a:p>
          <a:p>
            <a:r>
              <a:rPr lang="en-US"/>
              <a:t>1. идиопатски (постурални или функционални и  структурални или ригидни)</a:t>
            </a:r>
          </a:p>
          <a:p>
            <a:r>
              <a:rPr lang="en-US"/>
              <a:t>2. неурогени (спина бифида, мијелодисплазија)</a:t>
            </a:r>
          </a:p>
          <a:p>
            <a:r>
              <a:rPr lang="en-US"/>
              <a:t>3. миогени (аномалије мишића, погрешне инсерције)</a:t>
            </a:r>
          </a:p>
          <a:p>
            <a:r>
              <a:rPr lang="en-US"/>
              <a:t>4 . остеогени (недосттак или дефомисаност костију потколенице или стопала)</a:t>
            </a:r>
          </a:p>
          <a:p>
            <a:r>
              <a:rPr lang="en-US"/>
              <a:t>5. колагени (</a:t>
            </a:r>
            <a:r>
              <a:rPr lang="sr-Latn-CS"/>
              <a:t>mb.amnyoticus, artrogryposis)</a:t>
            </a:r>
            <a:endParaRPr 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EAC2E2-08C8-4F49-8AF9-8FDFB2DBDC01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</p:cSld>
  <p:clrMapOvr>
    <a:masterClrMapping/>
  </p:clrMapOvr>
  <p:transition advTm="29692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Клиничка презентација:</a:t>
            </a:r>
          </a:p>
        </p:txBody>
      </p:sp>
      <p:sp>
        <p:nvSpPr>
          <p:cNvPr id="419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/>
              <a:t>ограничен покрет стопала нагоре – дорзална флексија</a:t>
            </a:r>
          </a:p>
          <a:p>
            <a:pPr>
              <a:buFont typeface="Wingdings" pitchFamily="2" charset="2"/>
              <a:buChar char="q"/>
            </a:pPr>
            <a:r>
              <a:rPr lang="ru-RU"/>
              <a:t>стопало окренуто ка унутра -варус</a:t>
            </a:r>
          </a:p>
          <a:p>
            <a:pPr>
              <a:buFont typeface="Wingdings" pitchFamily="2" charset="2"/>
              <a:buChar char="q"/>
            </a:pPr>
            <a:r>
              <a:rPr lang="ru-RU"/>
              <a:t>табан изврнут према горе - супинација.</a:t>
            </a:r>
          </a:p>
          <a:p>
            <a:pPr>
              <a:buFont typeface="Wingdings" pitchFamily="2" charset="2"/>
              <a:buChar char="q"/>
            </a:pPr>
            <a:r>
              <a:rPr lang="ru-RU"/>
              <a:t>посматрано из даљине, стопала изгледају попут штапова за голф</a:t>
            </a:r>
          </a:p>
          <a:p>
            <a:pPr>
              <a:buFont typeface="Wingdings" pitchFamily="2" charset="2"/>
              <a:buChar char="q"/>
            </a:pPr>
            <a:r>
              <a:rPr lang="ru-RU"/>
              <a:t>пета је мала и неразвијена, а коже изнад пете је мекана као на образима.</a:t>
            </a:r>
          </a:p>
          <a:p>
            <a:pPr>
              <a:buFont typeface="Wingdings" pitchFamily="2" charset="2"/>
              <a:buChar char="q"/>
            </a:pPr>
            <a:r>
              <a:rPr lang="ru-RU"/>
              <a:t>деформитет постоји на рођењу и са растом прогредира, па постоји одложен ход код деце</a:t>
            </a:r>
          </a:p>
          <a:p>
            <a:pPr>
              <a:buFont typeface="Wingdings" pitchFamily="2" charset="2"/>
              <a:buChar char="q"/>
            </a:pPr>
            <a:r>
              <a:rPr lang="ru-RU"/>
              <a:t>деца када проходају, то чине са тешкоћом и газе на површинама које нису предвиђене за то.</a:t>
            </a:r>
            <a:endParaRPr 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678E10-16C0-4D93-89E1-7C3A174DDD63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</p:cSld>
  <p:clrMapOvr>
    <a:masterClrMapping/>
  </p:clrMapOvr>
  <p:transition advTm="41486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Функционални</a:t>
            </a:r>
          </a:p>
          <a:p>
            <a:r>
              <a:rPr lang="en-US"/>
              <a:t>Структурални дефомитет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EBD6B1D-B450-4D2C-9E55-887022F4ABD8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</p:cSld>
  <p:clrMapOvr>
    <a:masterClrMapping/>
  </p:clrMapOvr>
  <p:transition advTm="8247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Спина бифида</a:t>
            </a:r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Манифестује се некомплетним затварањем кичменог канала и недостатком фузије вертебралних аркуса, што може бит удружено са туморозном евагинацијом менинге</a:t>
            </a:r>
            <a:r>
              <a:rPr lang="sr-Latn-CS"/>
              <a:t> (meningocella)</a:t>
            </a:r>
            <a:r>
              <a:rPr lang="en-US"/>
              <a:t> или кичмене мождине (</a:t>
            </a:r>
            <a:r>
              <a:rPr lang="sr-Latn-CS"/>
              <a:t>myelomeningocella)</a:t>
            </a:r>
            <a:endParaRPr lang="en-US"/>
          </a:p>
          <a:p>
            <a:r>
              <a:rPr lang="en-US"/>
              <a:t>Најчешћа локализација: лумбосакрални део, ређе грудни или вратни део кичме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4364BFE-966B-4548-961B-E943D820A88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 advTm="31337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Терапија </a:t>
            </a:r>
          </a:p>
        </p:txBody>
      </p:sp>
      <p:sp>
        <p:nvSpPr>
          <p:cNvPr id="440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Одмах по рођење, без обзира на тип дефомитета.</a:t>
            </a:r>
          </a:p>
          <a:p>
            <a:r>
              <a:rPr lang="en-US"/>
              <a:t>Сматра се да су 42 даа по рођењеу период апсолутне редуктибилности дефомитета (док су лигаменти мекани због присуства материнских хормона).</a:t>
            </a:r>
          </a:p>
          <a:p>
            <a:r>
              <a:rPr lang="en-US"/>
              <a:t>Циљ лечења:</a:t>
            </a:r>
          </a:p>
          <a:p>
            <a:r>
              <a:rPr lang="en-US"/>
              <a:t>1. корекција орођене дислокације тарзалних костију</a:t>
            </a:r>
          </a:p>
          <a:p>
            <a:r>
              <a:rPr lang="en-US"/>
              <a:t>2. истезање скраћених меких ткива</a:t>
            </a:r>
          </a:p>
          <a:p>
            <a:r>
              <a:rPr lang="en-US"/>
              <a:t>3. задржавае коригованог положаја</a:t>
            </a:r>
          </a:p>
          <a:p>
            <a:r>
              <a:rPr lang="en-US"/>
              <a:t>4. постизање мишићне равнотеже покретача стопала.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E79F287-4677-4C17-8214-312C7CD431D5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</p:cSld>
  <p:clrMapOvr>
    <a:masterClrMapping/>
  </p:clrMapOvr>
  <p:transition advTm="3535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Конзервативно лечење</a:t>
            </a:r>
          </a:p>
        </p:txBody>
      </p:sp>
      <p:sp>
        <p:nvSpPr>
          <p:cNvPr id="450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FF0000"/>
                </a:solidFill>
              </a:rPr>
              <a:t>Физикална терапија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-  термотерапија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 - електротерапија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/>
              <a:t> - кинезитерапија</a:t>
            </a:r>
          </a:p>
          <a:p>
            <a:r>
              <a:rPr lang="en-US" b="1">
                <a:solidFill>
                  <a:srgbClr val="FF0000"/>
                </a:solidFill>
              </a:rPr>
              <a:t>Ортотске мере </a:t>
            </a:r>
            <a:r>
              <a:rPr lang="en-US"/>
              <a:t>(бандажирање, гипсане лонгете, термопластичне ортозе, Денис-Браун и Томасове шине, специјална обућа).</a:t>
            </a:r>
          </a:p>
          <a:p>
            <a:endParaRPr 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CE84B8-4131-42F4-87D6-B27B11EE0C32}" type="slidenum">
              <a:rPr lang="en-US" altLang="en-US" smtClean="0"/>
              <a:pPr/>
              <a:t>41</a:t>
            </a:fld>
            <a:endParaRPr lang="en-US" altLang="en-US"/>
          </a:p>
        </p:txBody>
      </p:sp>
      <p:sp>
        <p:nvSpPr>
          <p:cNvPr id="45061" name="Right Arrow 4"/>
          <p:cNvSpPr>
            <a:spLocks noChangeArrowheads="1"/>
          </p:cNvSpPr>
          <p:nvPr/>
        </p:nvSpPr>
        <p:spPr bwMode="auto">
          <a:xfrm>
            <a:off x="228600" y="1905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45062" name="Right Arrow 5"/>
          <p:cNvSpPr>
            <a:spLocks noChangeArrowheads="1"/>
          </p:cNvSpPr>
          <p:nvPr/>
        </p:nvSpPr>
        <p:spPr bwMode="auto">
          <a:xfrm>
            <a:off x="228600" y="4191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32648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Физиотерапеутска функционална процена </a:t>
            </a:r>
          </a:p>
        </p:txBody>
      </p:sp>
      <p:sp>
        <p:nvSpPr>
          <p:cNvPr id="460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Инспекција спонтаног држања </a:t>
            </a:r>
            <a:r>
              <a:rPr lang="en-US"/>
              <a:t>стопала и ноге у целини, идентификација елемената дефомитета (еквинус, варус, адуктус, ескаватус, торзија потколенице идр.)</a:t>
            </a:r>
          </a:p>
          <a:p>
            <a:r>
              <a:rPr lang="en-US" b="1"/>
              <a:t>Процена коректибилности </a:t>
            </a:r>
            <a:r>
              <a:rPr lang="en-US"/>
              <a:t>сваког појединог елемента: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- стимулисањем активних покрета и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- пасивном манипулацијом.</a:t>
            </a:r>
          </a:p>
          <a:p>
            <a:r>
              <a:rPr lang="en-US"/>
              <a:t>Процена степена еластичности меких ткива, могућност репозиције костију, обим покрета у зглобовима.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1D795C9-69DD-4A5A-BF19-3300E358A154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</p:cSld>
  <p:clrMapOvr>
    <a:masterClrMapping/>
  </p:clrMapOvr>
  <p:transition advTm="39576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Физиотерапеутска функционална процена </a:t>
            </a:r>
            <a:endParaRPr lang="en-US" sz="3200"/>
          </a:p>
        </p:txBody>
      </p:sp>
      <p:sp>
        <p:nvSpPr>
          <p:cNvPr id="471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Процена мишићне снаге </a:t>
            </a:r>
            <a:r>
              <a:rPr lang="en-US"/>
              <a:t>за све мишиће покретаче стопала (посебно мускулатуру инервисану од стране  перонеалног нерва).</a:t>
            </a:r>
          </a:p>
          <a:p>
            <a:r>
              <a:rPr lang="en-US" b="1"/>
              <a:t>Мерење обим и дужине </a:t>
            </a:r>
            <a:r>
              <a:rPr lang="en-US"/>
              <a:t>стопала и потколенице.</a:t>
            </a:r>
          </a:p>
          <a:p>
            <a:r>
              <a:rPr lang="en-US"/>
              <a:t>Код старије деце може се тестирати и постура, баланс у стојећем положају, анализа држања стопала, кукова, колена кичменог стуба, анализа хода и плантограм.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030B320-542E-4334-934F-71C4D9011C5F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</p:cSld>
  <p:clrMapOvr>
    <a:masterClrMapping/>
  </p:clrMapOvr>
  <p:transition advTm="33024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Термотерапија</a:t>
            </a:r>
            <a:r>
              <a:rPr lang="en-US"/>
              <a:t> </a:t>
            </a:r>
          </a:p>
        </p:txBody>
      </p:sp>
      <p:sp>
        <p:nvSpPr>
          <p:cNvPr id="481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Најчешћсе користи парафинотерапија</a:t>
            </a:r>
          </a:p>
          <a:p>
            <a:r>
              <a:rPr lang="en-US"/>
              <a:t>Започиње се од 10-ог дана живота</a:t>
            </a:r>
          </a:p>
          <a:p>
            <a:r>
              <a:rPr lang="en-US"/>
              <a:t>Трајање процедуре 30 минута.</a:t>
            </a:r>
          </a:p>
          <a:p>
            <a:r>
              <a:rPr lang="en-US"/>
              <a:t>Саветује се серија од 30 тх дана, након тога 14 дана пауза.</a:t>
            </a:r>
          </a:p>
          <a:p>
            <a:r>
              <a:rPr lang="en-US"/>
              <a:t>Долази до побољшања циркулације и метаболизма ткива, мек ткива су пластичнија, ратегљивија и толератнија на бол.</a:t>
            </a:r>
          </a:p>
          <a:p>
            <a:r>
              <a:rPr lang="en-US"/>
              <a:t>Уводна тх у ктх.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75E42B5-B3CC-4B60-8A52-6C44963EA5AC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</p:cSld>
  <p:clrMapOvr>
    <a:masterClrMapping/>
  </p:clrMapOvr>
  <p:transition advTm="34456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Електротерапија </a:t>
            </a:r>
          </a:p>
        </p:txBody>
      </p:sp>
      <p:sp>
        <p:nvSpPr>
          <p:cNvPr id="491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Спроводи се од 3 недеље живота</a:t>
            </a:r>
          </a:p>
          <a:p>
            <a:r>
              <a:rPr lang="en-US"/>
              <a:t>Најчешће се примењују ЕС и ЕФ КЈ.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BD4F231-FD42-4C04-A34E-ACBF740FBFFE}" type="slidenum">
              <a:rPr lang="en-US" altLang="en-US" smtClean="0"/>
              <a:pPr/>
              <a:t>45</a:t>
            </a:fld>
            <a:endParaRPr lang="en-US" altLang="en-US"/>
          </a:p>
        </p:txBody>
      </p:sp>
    </p:spTree>
  </p:cSld>
  <p:clrMapOvr>
    <a:masterClrMapping/>
  </p:clrMapOvr>
  <p:transition advTm="1682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Кинезитерапија </a:t>
            </a:r>
          </a:p>
        </p:txBody>
      </p:sp>
      <p:sp>
        <p:nvSpPr>
          <p:cNvPr id="501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Основа конзервативног лечења.</a:t>
            </a:r>
          </a:p>
          <a:p>
            <a:r>
              <a:rPr lang="en-US"/>
              <a:t>Започиње се од 3 дана по рођењу</a:t>
            </a:r>
          </a:p>
          <a:p>
            <a:r>
              <a:rPr lang="en-US"/>
              <a:t>Спроводи се више пута дневно (5-6х)</a:t>
            </a:r>
          </a:p>
          <a:p>
            <a:r>
              <a:rPr lang="en-US"/>
              <a:t>Третман траје 15 минута.</a:t>
            </a:r>
          </a:p>
          <a:p>
            <a:r>
              <a:rPr lang="en-US"/>
              <a:t>Кинезитерапија обухвата примену пасивних вежби. </a:t>
            </a:r>
          </a:p>
          <a:p>
            <a:r>
              <a:rPr lang="en-US"/>
              <a:t>Корекција се изводи по одређеном  редоследу адуктус, варус, еквинус.</a:t>
            </a:r>
          </a:p>
          <a:p>
            <a:r>
              <a:rPr lang="en-US"/>
              <a:t>Основа конзервативног лечења је динамичко  постепено исправљање стопала.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AF51A2E-A96F-47E2-8922-BA90863355A0}" type="slidenum">
              <a:rPr lang="en-US" altLang="en-US" smtClean="0"/>
              <a:pPr/>
              <a:t>46</a:t>
            </a:fld>
            <a:endParaRPr lang="en-US" altLang="en-US"/>
          </a:p>
        </p:txBody>
      </p:sp>
    </p:spTree>
  </p:cSld>
  <p:clrMapOvr>
    <a:masterClrMapping/>
  </p:clrMapOvr>
  <p:transition advTm="33684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03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1676400" y="4267200"/>
            <a:ext cx="6400800" cy="957263"/>
          </a:xfrm>
        </p:spPr>
        <p:txBody>
          <a:bodyPr/>
          <a:lstStyle/>
          <a:p>
            <a:pPr algn="r"/>
            <a:r>
              <a:rPr lang="en-US" sz="4400" b="1"/>
              <a:t>СКОЛИОЗЕ</a:t>
            </a:r>
          </a:p>
        </p:txBody>
      </p:sp>
    </p:spTree>
  </p:cSld>
  <p:clrMapOvr>
    <a:masterClrMapping/>
  </p:clrMapOvr>
  <p:transition advTm="7363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Сколиоза </a:t>
            </a:r>
          </a:p>
        </p:txBody>
      </p:sp>
      <p:sp>
        <p:nvSpPr>
          <p:cNvPr id="522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r>
              <a:rPr lang="en-US"/>
              <a:t>Латерална девијација кичменог стуба (у фронталној равни) са ротацијом кичме и торзијом пршљенова, или без.</a:t>
            </a:r>
          </a:p>
          <a:p>
            <a:endParaRPr lang="en-US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F28A12-27E0-4210-9962-4972BA5421DC}" type="slidenum">
              <a:rPr lang="en-US" altLang="en-US" smtClean="0"/>
              <a:pPr/>
              <a:t>48</a:t>
            </a:fld>
            <a:endParaRPr lang="en-US" altLang="en-US"/>
          </a:p>
        </p:txBody>
      </p:sp>
    </p:spTree>
  </p:cSld>
  <p:clrMapOvr>
    <a:masterClrMapping/>
  </p:clrMapOvr>
  <p:transition advTm="10055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Сколиозе 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u="sng" dirty="0"/>
              <a:t>Урођене (</a:t>
            </a:r>
            <a:r>
              <a:rPr lang="sr-Cyrl-RS" dirty="0"/>
              <a:t>конгениталне -15%) или</a:t>
            </a:r>
            <a:r>
              <a:rPr lang="sr-Cyrl-RS" u="sng" dirty="0"/>
              <a:t> стечене </a:t>
            </a:r>
            <a:r>
              <a:rPr lang="sr-Cyrl-RS" dirty="0"/>
              <a:t>(аквириране 60-80%)</a:t>
            </a:r>
          </a:p>
          <a:p>
            <a:pPr>
              <a:defRPr/>
            </a:pPr>
            <a:r>
              <a:rPr lang="sr-Cyrl-RS" u="sng" dirty="0"/>
              <a:t>Функционалне </a:t>
            </a:r>
            <a:r>
              <a:rPr lang="sr-Cyrl-RS" dirty="0"/>
              <a:t>или </a:t>
            </a:r>
            <a:r>
              <a:rPr lang="sr-Cyrl-RS" u="sng" dirty="0"/>
              <a:t>структуралне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sr-Cyrl-RS" u="sng" dirty="0"/>
              <a:t>Инфантилне </a:t>
            </a:r>
            <a:r>
              <a:rPr lang="sr-Cyrl-RS" dirty="0"/>
              <a:t>(до 3,4. године, чешће код дечака),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sr-Cyrl-RS" u="sng" dirty="0"/>
              <a:t>јувенилне</a:t>
            </a:r>
            <a:r>
              <a:rPr lang="sr-Cyrl-RS" dirty="0"/>
              <a:t> (4-10. године, чешће код девојчица, мидер и вежбе), 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sr-Cyrl-RS" u="sng" dirty="0"/>
              <a:t>адолесцентне </a:t>
            </a:r>
            <a:r>
              <a:rPr lang="sr-Cyrl-RS" dirty="0"/>
              <a:t>(после 10. године, чешће код девојчица, прогресија брза, и до 10 степени годишње)</a:t>
            </a:r>
          </a:p>
          <a:p>
            <a:pPr>
              <a:defRPr/>
            </a:pPr>
            <a:endParaRPr lang="sr-Cyrl-RS" dirty="0"/>
          </a:p>
          <a:p>
            <a:pPr marL="722313">
              <a:buFont typeface="Wingdings" pitchFamily="2" charset="2"/>
              <a:buNone/>
              <a:defRPr/>
            </a:pPr>
            <a:endParaRPr lang="sr-Cyrl-RS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01872D6-B7E1-490D-83FD-E8CC1B54A6DE}" type="slidenum">
              <a:rPr lang="en-US" altLang="en-US" smtClean="0"/>
              <a:pPr/>
              <a:t>49</a:t>
            </a:fld>
            <a:endParaRPr lang="en-US" altLang="en-US"/>
          </a:p>
        </p:txBody>
      </p:sp>
    </p:spTree>
  </p:cSld>
  <p:clrMapOvr>
    <a:masterClrMapping/>
  </p:clrMapOvr>
  <p:transition advTm="3989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8077200" cy="1143000"/>
          </a:xfrm>
        </p:spPr>
        <p:txBody>
          <a:bodyPr/>
          <a:lstStyle/>
          <a:p>
            <a:r>
              <a:rPr lang="en-US" sz="4000" b="1"/>
              <a:t>Подела према клиничкој слици</a:t>
            </a:r>
          </a:p>
        </p:txBody>
      </p:sp>
      <p:sp>
        <p:nvSpPr>
          <p:cNvPr id="81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en-US" b="1" u="sng">
                <a:solidFill>
                  <a:srgbClr val="FF0000"/>
                </a:solidFill>
              </a:rPr>
              <a:t>Затворена спина бифида </a:t>
            </a:r>
            <a:r>
              <a:rPr lang="en-US"/>
              <a:t>(</a:t>
            </a:r>
            <a:r>
              <a:rPr lang="sr-Latn-CS"/>
              <a:t>spina bifida occulta)</a:t>
            </a:r>
          </a:p>
          <a:p>
            <a:pPr>
              <a:lnSpc>
                <a:spcPct val="250000"/>
              </a:lnSpc>
            </a:pPr>
            <a:r>
              <a:rPr lang="en-US" b="1" u="sng">
                <a:solidFill>
                  <a:srgbClr val="FF0000"/>
                </a:solidFill>
              </a:rPr>
              <a:t>Отворена спина бифида </a:t>
            </a:r>
            <a:r>
              <a:rPr lang="sr-Latn-CS"/>
              <a:t>(spina bifida aperta)</a:t>
            </a:r>
            <a:endParaRPr 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7FD41BF-32C7-4348-9FAC-4F33CF6DCA5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19015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Сколиозе- подела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sr-Cyrl-RS" sz="2400" b="1" dirty="0">
                <a:solidFill>
                  <a:srgbClr val="FF0000"/>
                </a:solidFill>
              </a:rPr>
              <a:t>Функционална: </a:t>
            </a:r>
          </a:p>
          <a:p>
            <a:pPr marL="1257300">
              <a:buFont typeface="Wingdings" pitchFamily="2" charset="2"/>
              <a:buChar char="Ø"/>
              <a:defRPr/>
            </a:pPr>
            <a:r>
              <a:rPr lang="sr-Cyrl-RS" sz="2400" dirty="0"/>
              <a:t>лоше држање,</a:t>
            </a:r>
          </a:p>
          <a:p>
            <a:pPr marL="1257300">
              <a:buFont typeface="Wingdings" pitchFamily="2" charset="2"/>
              <a:buChar char="Ø"/>
              <a:defRPr/>
            </a:pPr>
            <a:r>
              <a:rPr lang="sr-Cyrl-RS" sz="2400" dirty="0"/>
              <a:t>неједнакост ногу,</a:t>
            </a:r>
          </a:p>
          <a:p>
            <a:pPr marL="1257300">
              <a:buFont typeface="Wingdings" pitchFamily="2" charset="2"/>
              <a:buChar char="Ø"/>
              <a:defRPr/>
            </a:pPr>
            <a:r>
              <a:rPr lang="sr-Cyrl-RS" sz="2400" dirty="0"/>
              <a:t>ампутација, </a:t>
            </a:r>
          </a:p>
          <a:p>
            <a:pPr marL="1257300">
              <a:buFont typeface="Wingdings" pitchFamily="2" charset="2"/>
              <a:buChar char="Ø"/>
              <a:defRPr/>
            </a:pPr>
            <a:r>
              <a:rPr lang="sr-Cyrl-RS" sz="2400" dirty="0"/>
              <a:t>контрактуре у куку, итд.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4276" name="Content Placeholder 3" descr="Rectangle: Click to edit Master text styles&#10;Second level&#10;Third level&#10;Fourth level&#10;Fifth level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4343400" cy="4114800"/>
          </a:xfrm>
        </p:spPr>
        <p:txBody>
          <a:bodyPr/>
          <a:lstStyle/>
          <a:p>
            <a:r>
              <a:rPr lang="en-US" sz="2400" b="1">
                <a:solidFill>
                  <a:srgbClr val="FF0000"/>
                </a:solidFill>
              </a:rPr>
              <a:t>Структурална:</a:t>
            </a:r>
          </a:p>
          <a:p>
            <a:pPr>
              <a:buFont typeface="Wingdings" pitchFamily="2" charset="2"/>
              <a:buChar char="Ø"/>
            </a:pPr>
            <a:r>
              <a:rPr lang="en-US" sz="2000"/>
              <a:t>Идиопатске (70%, више од 5 пута чешће код девојчица), </a:t>
            </a:r>
          </a:p>
          <a:p>
            <a:pPr>
              <a:buFont typeface="Wingdings" pitchFamily="2" charset="2"/>
              <a:buChar char="Ø"/>
            </a:pPr>
            <a:r>
              <a:rPr lang="en-US" sz="2000"/>
              <a:t>Остеопатске (обољење коштаног ткива), </a:t>
            </a:r>
          </a:p>
          <a:p>
            <a:pPr>
              <a:buFont typeface="Wingdings" pitchFamily="2" charset="2"/>
              <a:buChar char="Ø"/>
            </a:pPr>
            <a:r>
              <a:rPr lang="en-US" sz="2000"/>
              <a:t>Неуропатске (ДЦО)</a:t>
            </a:r>
          </a:p>
          <a:p>
            <a:pPr>
              <a:buFont typeface="Wingdings" pitchFamily="2" charset="2"/>
              <a:buChar char="Ø"/>
            </a:pPr>
            <a:r>
              <a:rPr lang="en-US" sz="2000"/>
              <a:t>Миопатске (мишићна дистрофија)</a:t>
            </a:r>
          </a:p>
          <a:p>
            <a:pPr>
              <a:buFont typeface="Wingdings" pitchFamily="2" charset="2"/>
              <a:buChar char="Ø"/>
            </a:pPr>
            <a:r>
              <a:rPr lang="en-US" sz="2000"/>
              <a:t>Торакогене (обољења, трауме, захвати на грудном кошу)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4F84B2-7901-4E41-8008-DA4F53185620}" type="slidenum">
              <a:rPr lang="en-US" altLang="en-US" smtClean="0"/>
              <a:pPr/>
              <a:t>50</a:t>
            </a:fld>
            <a:endParaRPr lang="en-US" altLang="en-US"/>
          </a:p>
        </p:txBody>
      </p:sp>
    </p:spTree>
  </p:cSld>
  <p:clrMapOvr>
    <a:masterClrMapping/>
  </p:clrMapOvr>
  <p:transition advTm="35543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2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752600"/>
            <a:ext cx="8305800" cy="4114800"/>
          </a:xfrm>
        </p:spPr>
        <p:txBody>
          <a:bodyPr/>
          <a:lstStyle/>
          <a:p>
            <a:r>
              <a:rPr lang="en-US" b="1" u="sng">
                <a:solidFill>
                  <a:srgbClr val="FF0000"/>
                </a:solidFill>
              </a:rPr>
              <a:t>Функционалне сколиозе </a:t>
            </a:r>
            <a:r>
              <a:rPr lang="en-US"/>
              <a:t>– латерално искривљење кичменог стуба без, или са врло малом ротацијом.</a:t>
            </a:r>
          </a:p>
          <a:p>
            <a:r>
              <a:rPr lang="en-US"/>
              <a:t>При флексији трупа или лежању се губи, што указује да није дошло до промена на лигаментима и костима.</a:t>
            </a:r>
          </a:p>
          <a:p>
            <a:endParaRPr lang="en-US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8F129F-DE5A-47CF-BC5E-0640FBD3CB4E}" type="slidenum">
              <a:rPr lang="en-US" altLang="en-US" smtClean="0"/>
              <a:pPr/>
              <a:t>51</a:t>
            </a:fld>
            <a:endParaRPr lang="en-US" altLang="en-US"/>
          </a:p>
        </p:txBody>
      </p:sp>
    </p:spTree>
  </p:cSld>
  <p:clrMapOvr>
    <a:masterClrMapping/>
  </p:clrMapOvr>
  <p:transition advTm="22123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>
                <a:solidFill>
                  <a:srgbClr val="FF0000"/>
                </a:solidFill>
              </a:rPr>
              <a:t>Структурална сколиоза </a:t>
            </a:r>
            <a:r>
              <a:rPr lang="en-US"/>
              <a:t>– фиксирана сколиоза: тежи облици који укључују промене на лигаментима и костима, и ротацију кичме</a:t>
            </a:r>
          </a:p>
          <a:p>
            <a:endParaRPr 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79351A1-D199-4BCA-A07D-F5F93F2F862F}" type="slidenum">
              <a:rPr lang="en-US" altLang="en-US" smtClean="0"/>
              <a:pPr/>
              <a:t>52</a:t>
            </a:fld>
            <a:endParaRPr lang="en-US" altLang="en-US"/>
          </a:p>
        </p:txBody>
      </p:sp>
    </p:spTree>
  </p:cSld>
  <p:clrMapOvr>
    <a:masterClrMapping/>
  </p:clrMapOvr>
  <p:transition advTm="16567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Сколиотично држање: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762000" y="1752600"/>
            <a:ext cx="8153400" cy="4114800"/>
          </a:xfrm>
        </p:spPr>
        <p:txBody>
          <a:bodyPr/>
          <a:lstStyle/>
          <a:p>
            <a:pPr marL="625475">
              <a:defRPr/>
            </a:pPr>
            <a:r>
              <a:rPr lang="sr-Cyrl-RS" dirty="0"/>
              <a:t>Глава нагнута на једну страну</a:t>
            </a:r>
          </a:p>
          <a:p>
            <a:pPr marL="625475">
              <a:defRPr/>
            </a:pPr>
            <a:r>
              <a:rPr lang="sr-Cyrl-RS" dirty="0"/>
              <a:t>Раме на страни конвекситета повишено</a:t>
            </a:r>
          </a:p>
          <a:p>
            <a:pPr marL="625475">
              <a:defRPr/>
            </a:pPr>
            <a:r>
              <a:rPr lang="sr-Cyrl-RS" dirty="0"/>
              <a:t>Лопатице асиметричне, лопатица са стране конвекситета наглашена</a:t>
            </a:r>
          </a:p>
          <a:p>
            <a:pPr marL="625475">
              <a:defRPr/>
            </a:pPr>
            <a:r>
              <a:rPr lang="sr-Cyrl-RS" dirty="0"/>
              <a:t>Трбух млитав и испупчен</a:t>
            </a:r>
          </a:p>
          <a:p>
            <a:pPr marL="625475">
              <a:defRPr/>
            </a:pPr>
            <a:r>
              <a:rPr lang="sr-Cyrl-RS" dirty="0"/>
              <a:t>Лоренцови троуглови асиметрични</a:t>
            </a:r>
          </a:p>
          <a:p>
            <a:pPr marL="625475">
              <a:defRPr/>
            </a:pPr>
            <a:r>
              <a:rPr lang="sr-Cyrl-RS" dirty="0"/>
              <a:t>Асиметрија карлице (на страни конкавитета виша)</a:t>
            </a:r>
          </a:p>
          <a:p>
            <a:pPr marL="625475">
              <a:defRPr/>
            </a:pPr>
            <a:r>
              <a:rPr lang="sr-Cyrl-RS" dirty="0"/>
              <a:t>Једна нога благо савијена, док је друга у хиперекстензији (на страни конкавитета опружена)</a:t>
            </a:r>
          </a:p>
          <a:p>
            <a:pPr marL="625475">
              <a:defRPr/>
            </a:pPr>
            <a:r>
              <a:rPr lang="sr-Cyrl-RS" dirty="0"/>
              <a:t>Глутеални мишићи на једној страни јачи и наглашенији (на опруженој нози)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E181EB1-D331-4EC2-872C-D755BFF388D1}" type="slidenum">
              <a:rPr lang="en-US" altLang="en-US" smtClean="0"/>
              <a:pPr/>
              <a:t>53</a:t>
            </a:fld>
            <a:endParaRPr lang="en-US" altLang="en-US"/>
          </a:p>
        </p:txBody>
      </p:sp>
    </p:spTree>
  </p:cSld>
  <p:clrMapOvr>
    <a:masterClrMapping/>
  </p:clrMapOvr>
  <p:transition advTm="46758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Дијагностика - тестови:</a:t>
            </a:r>
          </a:p>
          <a:p>
            <a:r>
              <a:rPr lang="en-US"/>
              <a:t>Претклон у стојећем ставу (Адамсов тест): ако кривина савијањем нестане, реч је о функционалној сколиози, ако не нестане о структуралној</a:t>
            </a:r>
          </a:p>
          <a:p>
            <a:endParaRPr lang="en-US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C97683-CBA8-45E3-83AF-01572FBDE283}" type="slidenum">
              <a:rPr lang="en-US" altLang="en-US" smtClean="0"/>
              <a:pPr/>
              <a:t>54</a:t>
            </a:fld>
            <a:endParaRPr lang="en-US" altLang="en-US"/>
          </a:p>
        </p:txBody>
      </p:sp>
    </p:spTree>
  </p:cSld>
  <p:clrMapOvr>
    <a:masterClrMapping/>
  </p:clrMapOvr>
  <p:transition advTm="16018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Лечење</a:t>
            </a:r>
          </a:p>
        </p:txBody>
      </p:sp>
      <p:sp>
        <p:nvSpPr>
          <p:cNvPr id="593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828800"/>
            <a:ext cx="7772400" cy="4114800"/>
          </a:xfrm>
        </p:spPr>
        <p:txBody>
          <a:bodyPr/>
          <a:lstStyle/>
          <a:p>
            <a:r>
              <a:rPr lang="en-US"/>
              <a:t>Кинезитерапија</a:t>
            </a:r>
          </a:p>
          <a:p>
            <a:r>
              <a:rPr lang="en-US"/>
              <a:t>Ортопедија</a:t>
            </a:r>
          </a:p>
          <a:p>
            <a:r>
              <a:rPr lang="en-US"/>
              <a:t>Хирургија</a:t>
            </a:r>
          </a:p>
          <a:p>
            <a:pPr>
              <a:buFont typeface="Wingdings" pitchFamily="2" charset="2"/>
              <a:buNone/>
            </a:pPr>
            <a:r>
              <a:rPr lang="en-US"/>
              <a:t>	Успех лечења зависи од врсте и локализације сколиозе, степена кривине, времена почетка и правилног избора терапије</a:t>
            </a:r>
          </a:p>
          <a:p>
            <a:endParaRPr lang="en-US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AF64F2C-886A-4EAF-865A-951B804AF56F}" type="slidenum">
              <a:rPr lang="en-US" altLang="en-US" smtClean="0"/>
              <a:pPr/>
              <a:t>55</a:t>
            </a:fld>
            <a:endParaRPr lang="en-US" altLang="en-US"/>
          </a:p>
        </p:txBody>
      </p:sp>
    </p:spTree>
  </p:cSld>
  <p:clrMapOvr>
    <a:masterClrMapping/>
  </p:clrMapOvr>
  <p:transition advTm="1681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Терапија </a:t>
            </a:r>
          </a:p>
        </p:txBody>
      </p:sp>
      <p:sp>
        <p:nvSpPr>
          <p:cNvPr id="604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altLang="en-US"/>
              <a:t> </a:t>
            </a:r>
            <a:r>
              <a:rPr lang="sr-Latn-CS" altLang="en-US"/>
              <a:t>5-10</a:t>
            </a:r>
            <a:r>
              <a:rPr lang="sr-Latn-CS" altLang="en-US">
                <a:sym typeface="Symbol" pitchFamily="18" charset="2"/>
              </a:rPr>
              <a:t></a:t>
            </a:r>
            <a:r>
              <a:rPr lang="sr-Latn-CS" altLang="en-US"/>
              <a:t>- </a:t>
            </a:r>
            <a:r>
              <a:rPr lang="en-US" altLang="en-US"/>
              <a:t>физичко васпитање, пливање </a:t>
            </a:r>
          </a:p>
          <a:p>
            <a:pPr>
              <a:spcBef>
                <a:spcPts val="1200"/>
              </a:spcBef>
            </a:pPr>
            <a:r>
              <a:rPr lang="sr-Latn-CS" altLang="en-US"/>
              <a:t>10-20</a:t>
            </a:r>
            <a:r>
              <a:rPr lang="sr-Latn-CS" altLang="en-US">
                <a:sym typeface="Symbol" pitchFamily="18" charset="2"/>
              </a:rPr>
              <a:t></a:t>
            </a:r>
            <a:r>
              <a:rPr lang="sr-Latn-CS" altLang="en-US"/>
              <a:t>- </a:t>
            </a:r>
            <a:r>
              <a:rPr lang="en-US" altLang="en-US"/>
              <a:t>КТХ</a:t>
            </a:r>
          </a:p>
          <a:p>
            <a:pPr>
              <a:spcBef>
                <a:spcPts val="1200"/>
              </a:spcBef>
            </a:pPr>
            <a:r>
              <a:rPr lang="sr-Latn-CS" altLang="en-US"/>
              <a:t>25-30</a:t>
            </a:r>
            <a:r>
              <a:rPr lang="sr-Latn-CS" altLang="en-US">
                <a:sym typeface="Symbol" pitchFamily="18" charset="2"/>
              </a:rPr>
              <a:t></a:t>
            </a:r>
            <a:r>
              <a:rPr lang="sr-Latn-CS" altLang="en-US"/>
              <a:t>- </a:t>
            </a:r>
            <a:r>
              <a:rPr lang="en-US" altLang="en-US"/>
              <a:t>ТЛСО</a:t>
            </a:r>
            <a:r>
              <a:rPr lang="sr-Latn-CS" altLang="en-US"/>
              <a:t> </a:t>
            </a:r>
            <a:r>
              <a:rPr lang="en-US" altLang="en-US"/>
              <a:t>мидер и КТХ </a:t>
            </a:r>
          </a:p>
          <a:p>
            <a:pPr>
              <a:spcBef>
                <a:spcPts val="1200"/>
              </a:spcBef>
            </a:pPr>
            <a:r>
              <a:rPr lang="sr-Latn-CS" altLang="en-US"/>
              <a:t>35-40</a:t>
            </a:r>
            <a:r>
              <a:rPr lang="sr-Latn-CS" altLang="en-US">
                <a:sym typeface="Symbol" pitchFamily="18" charset="2"/>
              </a:rPr>
              <a:t></a:t>
            </a:r>
            <a:r>
              <a:rPr lang="sr-Latn-CS" altLang="en-US"/>
              <a:t>- ЕДФ корекција-гипс мидер и</a:t>
            </a:r>
            <a:r>
              <a:rPr lang="en-US" altLang="en-US"/>
              <a:t> КТХ</a:t>
            </a:r>
            <a:r>
              <a:rPr lang="sr-Latn-CS" altLang="en-US"/>
              <a:t> </a:t>
            </a:r>
            <a:endParaRPr lang="en-US" altLang="en-US"/>
          </a:p>
          <a:p>
            <a:pPr>
              <a:spcBef>
                <a:spcPts val="1200"/>
              </a:spcBef>
            </a:pPr>
            <a:r>
              <a:rPr lang="en-US" altLang="en-US"/>
              <a:t>И</a:t>
            </a:r>
            <a:r>
              <a:rPr lang="sr-Latn-CS" altLang="en-US"/>
              <a:t>знад 45</a:t>
            </a:r>
            <a:r>
              <a:rPr lang="sr-Latn-CS" altLang="en-US">
                <a:sym typeface="Symbol" pitchFamily="18" charset="2"/>
              </a:rPr>
              <a:t></a:t>
            </a:r>
            <a:r>
              <a:rPr lang="sr-Latn-CS" altLang="en-US"/>
              <a:t>-</a:t>
            </a:r>
            <a:r>
              <a:rPr lang="en-US" altLang="en-US"/>
              <a:t> </a:t>
            </a:r>
            <a:r>
              <a:rPr lang="sr-Latn-CS" altLang="en-US"/>
              <a:t>хируршко лечење и</a:t>
            </a:r>
            <a:r>
              <a:rPr lang="en-US" altLang="en-US"/>
              <a:t> КТХ </a:t>
            </a:r>
          </a:p>
          <a:p>
            <a:endParaRPr lang="en-US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E88DABC-6696-499D-8601-9D26FBA6582A}" type="slidenum">
              <a:rPr lang="en-US" altLang="en-US" smtClean="0"/>
              <a:pPr/>
              <a:t>56</a:t>
            </a:fld>
            <a:endParaRPr lang="en-US" altLang="en-US"/>
          </a:p>
        </p:txBody>
      </p:sp>
    </p:spTree>
  </p:cSld>
  <p:clrMapOvr>
    <a:masterClrMapping/>
  </p:clrMapOvr>
  <p:transition advTm="34669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Ктх 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/>
              <a:t>Кинезитерапија даје ефикасне резултате код сколиоза чија кривина не прелази 20-30 степени (преко тога ослобађање од активности као скокови, колути, дизања...до ослобађања од физичке активности)</a:t>
            </a:r>
          </a:p>
          <a:p>
            <a:pPr>
              <a:defRPr/>
            </a:pPr>
            <a:r>
              <a:rPr lang="sr-Cyrl-RS" b="1" dirty="0">
                <a:solidFill>
                  <a:srgbClr val="FF0000"/>
                </a:solidFill>
              </a:rPr>
              <a:t>Циљеви кинезитерапије:</a:t>
            </a:r>
          </a:p>
          <a:p>
            <a:pPr marL="722313">
              <a:buFont typeface="Wingdings" pitchFamily="2" charset="2"/>
              <a:buChar char="Ø"/>
              <a:defRPr/>
            </a:pPr>
            <a:r>
              <a:rPr lang="sr-Cyrl-RS" dirty="0"/>
              <a:t>Заустављање прогресије сколиозе</a:t>
            </a:r>
          </a:p>
          <a:p>
            <a:pPr marL="722313">
              <a:buFont typeface="Wingdings" pitchFamily="2" charset="2"/>
              <a:buChar char="Ø"/>
              <a:defRPr/>
            </a:pPr>
            <a:r>
              <a:rPr lang="sr-Cyrl-RS" dirty="0"/>
              <a:t>Корекција сколиотичне кривине</a:t>
            </a:r>
          </a:p>
          <a:p>
            <a:pPr marL="722313">
              <a:buFont typeface="Wingdings" pitchFamily="2" charset="2"/>
              <a:buChar char="Ø"/>
              <a:defRPr/>
            </a:pPr>
            <a:r>
              <a:rPr lang="sr-Cyrl-RS" dirty="0"/>
              <a:t>Избегавање оперативне методе</a:t>
            </a:r>
          </a:p>
          <a:p>
            <a:pPr marL="722313">
              <a:buFont typeface="Wingdings" pitchFamily="2" charset="2"/>
              <a:buChar char="Ø"/>
              <a:defRPr/>
            </a:pPr>
            <a:r>
              <a:rPr lang="sr-Cyrl-RS" dirty="0"/>
              <a:t>Рано откривање случајева резистентних на конзервативни третман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164083-57D0-4007-8D99-F5E864BC103D}" type="slidenum">
              <a:rPr lang="en-US" altLang="en-US" smtClean="0"/>
              <a:pPr/>
              <a:t>57</a:t>
            </a:fld>
            <a:endParaRPr lang="en-US" altLang="en-US"/>
          </a:p>
        </p:txBody>
      </p:sp>
    </p:spTree>
  </p:cSld>
  <p:clrMapOvr>
    <a:masterClrMapping/>
  </p:clrMapOvr>
  <p:transition advTm="28158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Кинезитерапија </a:t>
            </a:r>
          </a:p>
        </p:txBody>
      </p:sp>
      <p:sp>
        <p:nvSpPr>
          <p:cNvPr id="624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Вежбе дисања</a:t>
            </a:r>
          </a:p>
          <a:p>
            <a:r>
              <a:rPr lang="en-US"/>
              <a:t>Корекција става</a:t>
            </a:r>
          </a:p>
          <a:p>
            <a:r>
              <a:rPr lang="en-US"/>
              <a:t>Вежбе истезање спинопелвифеморалне мускулатуре (</a:t>
            </a:r>
            <a:r>
              <a:rPr lang="en-US" i="1"/>
              <a:t>m. iliopsoas, mm. adductores</a:t>
            </a:r>
            <a:r>
              <a:rPr lang="en-US"/>
              <a:t>, предње и задње ложе бута, </a:t>
            </a:r>
            <a:r>
              <a:rPr lang="en-US" i="1"/>
              <a:t>m. quadratus lumborum</a:t>
            </a:r>
            <a:r>
              <a:rPr lang="en-US"/>
              <a:t>)</a:t>
            </a:r>
          </a:p>
          <a:p>
            <a:r>
              <a:rPr lang="en-US"/>
              <a:t>Асиметричне вежбе за истезање скраћених мишића (на конкавној страни) и јачање слабих мишића (на конвексној) </a:t>
            </a:r>
          </a:p>
          <a:p>
            <a:r>
              <a:rPr lang="en-US"/>
              <a:t>Тракција, истезање кичменог стуба</a:t>
            </a:r>
          </a:p>
          <a:p>
            <a:endParaRPr lang="en-US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232835F-7A9B-4B5B-9C16-580461E7C0C5}" type="slidenum">
              <a:rPr lang="en-US" altLang="en-US" smtClean="0"/>
              <a:pPr/>
              <a:t>58</a:t>
            </a:fld>
            <a:endParaRPr lang="en-US" altLang="en-US"/>
          </a:p>
        </p:txBody>
      </p:sp>
    </p:spTree>
  </p:cSld>
  <p:clrMapOvr>
    <a:masterClrMapping/>
  </p:clrMapOvr>
  <p:transition advTm="31398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Затворена спина бифида</a:t>
            </a:r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Дефект постоји само на коштаном делу КС, овојнице и кичмена мождина су без промена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F4947B0-5DA4-46B3-90D1-EABB99470829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advTm="12818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Спина бифида окулта</a:t>
            </a:r>
            <a:endParaRPr lang="en-US" sz="3600" b="1"/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Спина бифида окулта настаје због несрастања пршљенских тела у лумбалној регији ниво Л5-С1.</a:t>
            </a:r>
          </a:p>
          <a:p>
            <a:r>
              <a:rPr lang="ru-RU"/>
              <a:t>Она је асимптоматска и открива се случајним радиографским прегледом. </a:t>
            </a:r>
          </a:p>
          <a:p>
            <a:r>
              <a:rPr lang="ru-RU"/>
              <a:t>Изнад промене може бити присутан липом, хемангиом или појачана маљавост. </a:t>
            </a:r>
          </a:p>
          <a:p>
            <a:r>
              <a:rPr lang="ru-RU"/>
              <a:t>Нервне структуре су очуване и не захтева третман.</a:t>
            </a:r>
            <a:endParaRPr 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3AF4729-F558-4804-82A6-38F493035CF2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advTm="26156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Отворена спина бифида</a:t>
            </a:r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Поред дефекта на коштаном делу КС, постоје отворене или цистичне промене кичмене мождине и овојница</a:t>
            </a:r>
          </a:p>
          <a:p>
            <a:r>
              <a:rPr lang="en-US"/>
              <a:t>Функционални дефицит је обиман и погађа неуро-мускуло-скелетни и генито-уринарни систем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3C67FBF-1A19-4016-8C64-6E2B45F114C9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21138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/>
              <a:t>Спина бифида аперта</a:t>
            </a:r>
            <a:endParaRPr lang="en-US" sz="3200"/>
          </a:p>
        </p:txBody>
      </p:sp>
      <p:sp>
        <p:nvSpPr>
          <p:cNvPr id="122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Најупадљивији симптом је моторни дефицит: </a:t>
            </a:r>
          </a:p>
          <a:p>
            <a:r>
              <a:rPr lang="ru-RU"/>
              <a:t>1. пареза или парализа испод нивоа лезије, што резултира:</a:t>
            </a:r>
          </a:p>
          <a:p>
            <a:r>
              <a:rPr lang="ru-RU"/>
              <a:t>-  ослабљеном мишићном снагом ДЕ,</a:t>
            </a:r>
          </a:p>
          <a:p>
            <a:r>
              <a:rPr lang="ru-RU"/>
              <a:t>- контрактуром зглобова, </a:t>
            </a:r>
          </a:p>
          <a:p>
            <a:r>
              <a:rPr lang="ru-RU"/>
              <a:t>- деформитетима кичменог стуба.</a:t>
            </a:r>
            <a:endParaRPr 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1BAA2F-85CF-44B9-9C32-BD916CCE3529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  <p:transition advTm="20386"/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8574</TotalTime>
  <Words>2358</Words>
  <Application>Microsoft Office PowerPoint</Application>
  <PresentationFormat>On-screen Show (4:3)</PresentationFormat>
  <Paragraphs>309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Arial</vt:lpstr>
      <vt:lpstr>Tahoma</vt:lpstr>
      <vt:lpstr>Symbol</vt:lpstr>
      <vt:lpstr>Calibri</vt:lpstr>
      <vt:lpstr>Wingdings</vt:lpstr>
      <vt:lpstr>Blueprint</vt:lpstr>
      <vt:lpstr>КОНГЕНИТАЛНЕ АНОМАЛИЈЕ КОД ДЕЦЕ </vt:lpstr>
      <vt:lpstr>PowerPoint Presentation</vt:lpstr>
      <vt:lpstr>СПИНА БИФИДА</vt:lpstr>
      <vt:lpstr>Спина бифида</vt:lpstr>
      <vt:lpstr>Подела према клиничкој слици</vt:lpstr>
      <vt:lpstr>Затворена спина бифида</vt:lpstr>
      <vt:lpstr>Спина бифида окулта</vt:lpstr>
      <vt:lpstr>Отворена спина бифида</vt:lpstr>
      <vt:lpstr>Спина бифида аперта</vt:lpstr>
      <vt:lpstr>Физикална терапија </vt:lpstr>
      <vt:lpstr>Физикална терапија </vt:lpstr>
      <vt:lpstr>Функционална процена</vt:lpstr>
      <vt:lpstr>Физикална терапија </vt:lpstr>
      <vt:lpstr>КОНГЕНИТАЛНИ ТОРТИКОЛИС</vt:lpstr>
      <vt:lpstr>Тортиколис</vt:lpstr>
      <vt:lpstr>Тортиколис</vt:lpstr>
      <vt:lpstr>Тортиколис</vt:lpstr>
      <vt:lpstr>Тортиколис </vt:lpstr>
      <vt:lpstr>Тортиколис </vt:lpstr>
      <vt:lpstr>Тортиколис </vt:lpstr>
      <vt:lpstr>Основни знаци урођеног тортиколиса</vt:lpstr>
      <vt:lpstr>Основни знаци урођеног тортиколиса</vt:lpstr>
      <vt:lpstr>Функционална процена</vt:lpstr>
      <vt:lpstr>Функционална процена</vt:lpstr>
      <vt:lpstr>Физикална терапија </vt:lpstr>
      <vt:lpstr>Кинезитерапија </vt:lpstr>
      <vt:lpstr>Кинезитерапија </vt:lpstr>
      <vt:lpstr>Кинезитерапија </vt:lpstr>
      <vt:lpstr>Кинезитерапија </vt:lpstr>
      <vt:lpstr>Кинезитерапија </vt:lpstr>
      <vt:lpstr>Кинезитерапија </vt:lpstr>
      <vt:lpstr>Термотерапија </vt:lpstr>
      <vt:lpstr>Електротерапија </vt:lpstr>
      <vt:lpstr>PowerPoint Presentation</vt:lpstr>
      <vt:lpstr>УРОЂЕНО КРИВО СТОПАЛО – PES EQUINOVARUS CONGENITUS</vt:lpstr>
      <vt:lpstr>УРОЂЕНО КРИВО СТОПАЛО – PES EQUINOVARUS CONGENITUS</vt:lpstr>
      <vt:lpstr>PowerPoint Presentation</vt:lpstr>
      <vt:lpstr>Клиничка презентација:</vt:lpstr>
      <vt:lpstr>PowerPoint Presentation</vt:lpstr>
      <vt:lpstr>Терапија </vt:lpstr>
      <vt:lpstr>Конзервативно лечење</vt:lpstr>
      <vt:lpstr>Физиотерапеутска функционална процена </vt:lpstr>
      <vt:lpstr>Физиотерапеутска функционална процена </vt:lpstr>
      <vt:lpstr>Термотерапија </vt:lpstr>
      <vt:lpstr>Електротерапија </vt:lpstr>
      <vt:lpstr>Кинезитерапија </vt:lpstr>
      <vt:lpstr>PowerPoint Presentation</vt:lpstr>
      <vt:lpstr>Сколиоза </vt:lpstr>
      <vt:lpstr>Сколиозе </vt:lpstr>
      <vt:lpstr>Сколиозе- подела</vt:lpstr>
      <vt:lpstr>PowerPoint Presentation</vt:lpstr>
      <vt:lpstr>PowerPoint Presentation</vt:lpstr>
      <vt:lpstr>Сколиотично држање:</vt:lpstr>
      <vt:lpstr>PowerPoint Presentation</vt:lpstr>
      <vt:lpstr>Лечење</vt:lpstr>
      <vt:lpstr>Терапија </vt:lpstr>
      <vt:lpstr>Ктх </vt:lpstr>
      <vt:lpstr>Кинезитерапија 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1038</cp:revision>
  <dcterms:created xsi:type="dcterms:W3CDTF">2002-12-17T12:07:36Z</dcterms:created>
  <dcterms:modified xsi:type="dcterms:W3CDTF">2024-08-30T08:30:55Z</dcterms:modified>
</cp:coreProperties>
</file>